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4" r:id="rId4"/>
    <p:sldId id="258" r:id="rId5"/>
    <p:sldId id="259" r:id="rId6"/>
    <p:sldId id="261" r:id="rId7"/>
    <p:sldId id="260" r:id="rId8"/>
    <p:sldId id="262" r:id="rId9"/>
    <p:sldId id="263" r:id="rId10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58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9024"/>
    <a:srgbClr val="F0E618"/>
    <a:srgbClr val="89EB13"/>
    <a:srgbClr val="27237B"/>
    <a:srgbClr val="009BD2"/>
    <a:srgbClr val="4472C4"/>
    <a:srgbClr val="CC0066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590" y="78"/>
      </p:cViewPr>
      <p:guideLst>
        <p:guide orient="horz" pos="2358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7" y="1237199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2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8DA4-6C5F-4270-83AC-09E0FD23D633}" type="datetimeFigureOut">
              <a:rPr lang="ru-RU" smtClean="0"/>
              <a:t>04.09.2024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07EE8-8003-45EA-90B1-7C97FE329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94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8DA4-6C5F-4270-83AC-09E0FD23D633}" type="datetimeFigureOut">
              <a:rPr lang="ru-RU" smtClean="0"/>
              <a:t>04.09.2024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07EE8-8003-45EA-90B1-7C97FE329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630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5"/>
            <a:ext cx="2305422" cy="64064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4" y="402485"/>
            <a:ext cx="6782619" cy="64064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8DA4-6C5F-4270-83AC-09E0FD23D633}" type="datetimeFigureOut">
              <a:rPr lang="ru-RU" smtClean="0"/>
              <a:t>04.09.2024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07EE8-8003-45EA-90B1-7C97FE329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20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8DA4-6C5F-4270-83AC-09E0FD23D633}" type="datetimeFigureOut">
              <a:rPr lang="ru-RU" smtClean="0"/>
              <a:t>04.09.2024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07EE8-8003-45EA-90B1-7C97FE329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410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5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5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8DA4-6C5F-4270-83AC-09E0FD23D633}" type="datetimeFigureOut">
              <a:rPr lang="ru-RU" smtClean="0"/>
              <a:t>04.09.2024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07EE8-8003-45EA-90B1-7C97FE329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194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1" y="2012414"/>
            <a:ext cx="4544021" cy="479654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8DA4-6C5F-4270-83AC-09E0FD23D633}" type="datetimeFigureOut">
              <a:rPr lang="ru-RU" smtClean="0"/>
              <a:t>04.09.2024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07EE8-8003-45EA-90B1-7C97FE329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783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402484"/>
            <a:ext cx="9221689" cy="146118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7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7" y="2761381"/>
            <a:ext cx="4523137" cy="40615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4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4" cy="40615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8DA4-6C5F-4270-83AC-09E0FD23D633}" type="datetimeFigureOut">
              <a:rPr lang="ru-RU" smtClean="0"/>
              <a:t>04.09.2024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07EE8-8003-45EA-90B1-7C97FE329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223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8DA4-6C5F-4270-83AC-09E0FD23D633}" type="datetimeFigureOut">
              <a:rPr lang="ru-RU" smtClean="0"/>
              <a:t>04.09.2024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07EE8-8003-45EA-90B1-7C97FE329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340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8DA4-6C5F-4270-83AC-09E0FD23D633}" type="datetimeFigureOut">
              <a:rPr lang="ru-RU" smtClean="0"/>
              <a:t>04.09.2024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07EE8-8003-45EA-90B1-7C97FE329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368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7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8DA4-6C5F-4270-83AC-09E0FD23D633}" type="datetimeFigureOut">
              <a:rPr lang="ru-RU" smtClean="0"/>
              <a:t>04.09.2024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07EE8-8003-45EA-90B1-7C97FE329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345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7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38DA4-6C5F-4270-83AC-09E0FD23D633}" type="datetimeFigureOut">
              <a:rPr lang="ru-RU" smtClean="0"/>
              <a:t>04.09.2024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07EE8-8003-45EA-90B1-7C97FE329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079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3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3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3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38DA4-6C5F-4270-83AC-09E0FD23D633}" type="datetimeFigureOut">
              <a:rPr lang="ru-RU" smtClean="0"/>
              <a:t>04.09.2024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4" y="7006702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07EE8-8003-45EA-90B1-7C97FE329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143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B5CD2E3-28FB-7F7A-0375-27563EFA4A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6917" y="3201012"/>
            <a:ext cx="10079566" cy="1098962"/>
          </a:xfrm>
        </p:spPr>
        <p:txBody>
          <a:bodyPr>
            <a:normAutofit/>
          </a:bodyPr>
          <a:lstStyle/>
          <a:p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 сетевой форме реализации образовательной программы</a:t>
            </a:r>
          </a:p>
        </p:txBody>
      </p:sp>
      <p:pic>
        <p:nvPicPr>
          <p:cNvPr id="6" name="Picture 2" descr="https://sun9-21.userapi.com/impg/z9Goj4vfEUJn86FjSndHgy_tDN4i6x1d0BoJtA/24kGr2f2J3E.jpg?size=900x900&amp;quality=95&amp;sign=9a26096e40e68af488c75e3d838f5a02&amp;type=album">
            <a:extLst>
              <a:ext uri="{FF2B5EF4-FFF2-40B4-BE49-F238E27FC236}">
                <a16:creationId xmlns:a16="http://schemas.microsoft.com/office/drawing/2014/main" id="{51032C64-3AF7-3245-BD31-45D8E26934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103" y="0"/>
            <a:ext cx="1068514" cy="106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9C02703-7674-8607-3BA0-3E41A268FF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6648" y="0"/>
            <a:ext cx="4999226" cy="122745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41C74EA-B61A-8936-EB6B-520ECB5BB6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6599" y="85060"/>
            <a:ext cx="1733696" cy="118994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02F0532-A0F6-60EB-91E5-C876EB5E4E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357445"/>
            <a:ext cx="10691812" cy="120223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BC1593A-D385-7E1C-49C2-BD25ADF533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377" y="4315885"/>
            <a:ext cx="8151058" cy="182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34403A9-EE5A-DFD3-7243-98A55C146D8B}"/>
              </a:ext>
            </a:extLst>
          </p:cNvPr>
          <p:cNvSpPr txBox="1"/>
          <p:nvPr/>
        </p:nvSpPr>
        <p:spPr>
          <a:xfrm>
            <a:off x="0" y="7190343"/>
            <a:ext cx="106918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Белгород, 2024 г.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B1BF59-7247-314E-7DDA-0A54E5FE2959}"/>
              </a:ext>
            </a:extLst>
          </p:cNvPr>
          <p:cNvSpPr txBox="1"/>
          <p:nvPr/>
        </p:nvSpPr>
        <p:spPr>
          <a:xfrm>
            <a:off x="6613005" y="4619809"/>
            <a:ext cx="377347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Куренская</a:t>
            </a:r>
            <a:r>
              <a:rPr lang="ru-RU" sz="1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Ираида Александровна,</a:t>
            </a:r>
          </a:p>
          <a:p>
            <a:r>
              <a:rPr lang="ru-RU" sz="1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 структурного подразделения</a:t>
            </a:r>
          </a:p>
          <a:p>
            <a:r>
              <a:rPr lang="ru-RU" sz="1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госпитальной педагогики» </a:t>
            </a:r>
          </a:p>
          <a:p>
            <a:r>
              <a:rPr lang="ru-RU" sz="1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ОГАОУ ОК «Алгоритм Успеха»</a:t>
            </a:r>
          </a:p>
        </p:txBody>
      </p:sp>
    </p:spTree>
    <p:extLst>
      <p:ext uri="{BB962C8B-B14F-4D97-AF65-F5344CB8AC3E}">
        <p14:creationId xmlns:p14="http://schemas.microsoft.com/office/powerpoint/2010/main" val="1522582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8CAA306-34E9-45FF-A0C3-E719D8840903}"/>
              </a:ext>
            </a:extLst>
          </p:cNvPr>
          <p:cNvSpPr/>
          <p:nvPr/>
        </p:nvSpPr>
        <p:spPr>
          <a:xfrm>
            <a:off x="-1" y="6911163"/>
            <a:ext cx="10691813" cy="648512"/>
          </a:xfrm>
          <a:prstGeom prst="rect">
            <a:avLst/>
          </a:prstGeom>
          <a:solidFill>
            <a:srgbClr val="CC0066"/>
          </a:solidFill>
          <a:ln>
            <a:solidFill>
              <a:srgbClr val="CC00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4756553-64CA-089B-6228-34B3A64FA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112" y="750022"/>
            <a:ext cx="8157155" cy="1829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1FF79F0-8F5E-9512-1AE1-A2E1072CD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0236" y="0"/>
            <a:ext cx="865707" cy="8718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C223E5-0800-D664-62D6-A4040CDFEF4F}"/>
              </a:ext>
            </a:extLst>
          </p:cNvPr>
          <p:cNvSpPr txBox="1"/>
          <p:nvPr/>
        </p:nvSpPr>
        <p:spPr>
          <a:xfrm>
            <a:off x="1648453" y="174879"/>
            <a:ext cx="73473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СЕТЕВОЕ  ВЗАИМОДЕЙСТВИЕ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A279A0F-E775-52AC-5C75-8450A5C790BA}"/>
              </a:ext>
            </a:extLst>
          </p:cNvPr>
          <p:cNvSpPr txBox="1"/>
          <p:nvPr/>
        </p:nvSpPr>
        <p:spPr>
          <a:xfrm>
            <a:off x="495730" y="1428555"/>
            <a:ext cx="9701939" cy="132343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реализация Сторонами части образовательной программы начального общего, основного общего или  среднего общего образования для детей, </a:t>
            </a:r>
            <a:br>
              <a:rPr lang="ru-RU" sz="2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находящихся на длительном лечении </a:t>
            </a:r>
            <a:br>
              <a:rPr lang="ru-RU" sz="2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ОГБУЗ «Детская областная клиническая больница» 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772F28D-880F-C60F-9C7B-C621F43400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6490" y="3885546"/>
            <a:ext cx="323116" cy="42675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6AE826A-E5DA-43A0-98D6-6C127F7FA537}"/>
              </a:ext>
            </a:extLst>
          </p:cNvPr>
          <p:cNvSpPr txBox="1"/>
          <p:nvPr/>
        </p:nvSpPr>
        <p:spPr>
          <a:xfrm>
            <a:off x="19146" y="3343950"/>
            <a:ext cx="1060594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сетевого взаимодействия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6FFB84-35C9-EAAC-1FD7-DD5C95AE6746}"/>
              </a:ext>
            </a:extLst>
          </p:cNvPr>
          <p:cNvSpPr txBox="1"/>
          <p:nvPr/>
        </p:nvSpPr>
        <p:spPr>
          <a:xfrm>
            <a:off x="2670282" y="3999594"/>
            <a:ext cx="26518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Базовая организация: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166A910-EA6B-E668-B285-60D92CBAD0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6490" y="4716275"/>
            <a:ext cx="323116" cy="4267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5BE11A8-23A6-3DF1-BDAD-38D38402F838}"/>
              </a:ext>
            </a:extLst>
          </p:cNvPr>
          <p:cNvSpPr txBox="1"/>
          <p:nvPr/>
        </p:nvSpPr>
        <p:spPr>
          <a:xfrm>
            <a:off x="2621117" y="4853636"/>
            <a:ext cx="2701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Организация-участник: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75656B-0D8C-7495-11E4-FF2F0D9657DC}"/>
              </a:ext>
            </a:extLst>
          </p:cNvPr>
          <p:cNvSpPr txBox="1"/>
          <p:nvPr/>
        </p:nvSpPr>
        <p:spPr>
          <a:xfrm>
            <a:off x="5345905" y="4865946"/>
            <a:ext cx="387034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структурное подразделение</a:t>
            </a:r>
            <a:b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«Центр госпитальной педагогики»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ОГАОУ ОК «Алгоритм Успеха»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AB95F0-834B-ECF4-DA31-45B8CBD2ABF4}"/>
              </a:ext>
            </a:extLst>
          </p:cNvPr>
          <p:cNvSpPr txBox="1"/>
          <p:nvPr/>
        </p:nvSpPr>
        <p:spPr>
          <a:xfrm>
            <a:off x="5369697" y="3976845"/>
            <a:ext cx="53528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Школа, в которой обучающийся </a:t>
            </a:r>
            <a:b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находится на длительном лечении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9727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1055274-79CF-ADF7-3F25-6DBEB2296B52}"/>
              </a:ext>
            </a:extLst>
          </p:cNvPr>
          <p:cNvSpPr/>
          <p:nvPr/>
        </p:nvSpPr>
        <p:spPr>
          <a:xfrm>
            <a:off x="1" y="6915151"/>
            <a:ext cx="10691812" cy="644525"/>
          </a:xfrm>
          <a:prstGeom prst="rect">
            <a:avLst/>
          </a:prstGeom>
          <a:solidFill>
            <a:srgbClr val="F0E618"/>
          </a:solidFill>
          <a:ln>
            <a:solidFill>
              <a:srgbClr val="F0E61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1836E8-3DEF-D75D-0A4E-0266BD6A6586}"/>
              </a:ext>
            </a:extLst>
          </p:cNvPr>
          <p:cNvSpPr txBox="1"/>
          <p:nvPr/>
        </p:nvSpPr>
        <p:spPr>
          <a:xfrm>
            <a:off x="0" y="1003680"/>
            <a:ext cx="106918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госпитальной педагогики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направляет в Школы два документа: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609B38-6593-CDF4-200F-C423F13BC50E}"/>
              </a:ext>
            </a:extLst>
          </p:cNvPr>
          <p:cNvSpPr txBox="1"/>
          <p:nvPr/>
        </p:nvSpPr>
        <p:spPr>
          <a:xfrm>
            <a:off x="2670282" y="165654"/>
            <a:ext cx="53528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СЕТЕВОЕ  ВЗАИМОДЕЙСТВИЕ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2644622-3524-38D7-2E68-5B6A88F7A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112" y="750022"/>
            <a:ext cx="8157155" cy="1829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AB980C1-417B-BDAF-8414-914624A31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6106" y="25763"/>
            <a:ext cx="865707" cy="87180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6F577B1-F443-E598-707C-E2FC9C530DC7}"/>
              </a:ext>
            </a:extLst>
          </p:cNvPr>
          <p:cNvSpPr txBox="1"/>
          <p:nvPr/>
        </p:nvSpPr>
        <p:spPr>
          <a:xfrm>
            <a:off x="1283291" y="1859560"/>
            <a:ext cx="39043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Письмо ОГАОУ ОК «Алгоритм Успеха»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«О сетевом взаимодействии»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F6E205-0F13-C22E-309D-2A891E7035F1}"/>
              </a:ext>
            </a:extLst>
          </p:cNvPr>
          <p:cNvSpPr txBox="1"/>
          <p:nvPr/>
        </p:nvSpPr>
        <p:spPr>
          <a:xfrm>
            <a:off x="6290972" y="1749824"/>
            <a:ext cx="36850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Договор о сетевой форме реализации </a:t>
            </a:r>
            <a:b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образовательной программы </a:t>
            </a:r>
            <a:b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(далее – Договор) 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A534B20-D46C-2A4F-4194-2DD263F4EC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810" y="1938568"/>
            <a:ext cx="323116" cy="42675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2009F9A1-76A2-B39A-C01B-91254E7961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4292" y="1925769"/>
            <a:ext cx="323116" cy="42675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18E4880-7A50-B699-28A1-651F118E386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999" t="21060" r="35659" b="7460"/>
          <a:stretch/>
        </p:blipFill>
        <p:spPr>
          <a:xfrm>
            <a:off x="1593048" y="2719996"/>
            <a:ext cx="2702131" cy="3679843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9854A25-3158-3CC6-F7DE-3B053C67170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421" t="20515" r="64895" b="10734"/>
          <a:stretch/>
        </p:blipFill>
        <p:spPr>
          <a:xfrm>
            <a:off x="6450591" y="2719996"/>
            <a:ext cx="2709593" cy="3653140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109538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905B191-9F84-4DAB-9B33-5032D71AF8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523" r="17633"/>
          <a:stretch/>
        </p:blipFill>
        <p:spPr>
          <a:xfrm>
            <a:off x="1149095" y="1925493"/>
            <a:ext cx="1430114" cy="2350498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2C90AC6-4080-24F2-E02A-D19A3CE96678}"/>
              </a:ext>
            </a:extLst>
          </p:cNvPr>
          <p:cNvSpPr/>
          <p:nvPr/>
        </p:nvSpPr>
        <p:spPr>
          <a:xfrm>
            <a:off x="1" y="6915151"/>
            <a:ext cx="10691812" cy="644525"/>
          </a:xfrm>
          <a:prstGeom prst="rect">
            <a:avLst/>
          </a:prstGeom>
          <a:solidFill>
            <a:srgbClr val="F0E618"/>
          </a:solidFill>
          <a:ln>
            <a:solidFill>
              <a:srgbClr val="F0E61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6E7899F-678F-B76C-FC13-D963C166C0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2229" y="0"/>
            <a:ext cx="865707" cy="87180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A589777-5BE6-58BC-AAA3-41C765205F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887" y="779086"/>
            <a:ext cx="8157155" cy="182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A04ACF-19CA-8923-8657-3E679F2CC72C}"/>
              </a:ext>
            </a:extLst>
          </p:cNvPr>
          <p:cNvSpPr txBox="1"/>
          <p:nvPr/>
        </p:nvSpPr>
        <p:spPr>
          <a:xfrm>
            <a:off x="2669159" y="1004731"/>
            <a:ext cx="53534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ПРЕДМЕТ ДОГОВОРА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286183-AA2C-4D49-896B-08899240A4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9832" y="3436536"/>
            <a:ext cx="3478615" cy="34786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900CFD7-B932-BBA3-F055-284379735D5E}"/>
              </a:ext>
            </a:extLst>
          </p:cNvPr>
          <p:cNvSpPr txBox="1"/>
          <p:nvPr/>
        </p:nvSpPr>
        <p:spPr>
          <a:xfrm>
            <a:off x="1864152" y="2211811"/>
            <a:ext cx="6963507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госпитальной педагогики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реализует Сетевую форму образовательной программы, 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индивидуальных особых 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потребностей обучающегося 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рекомендаций лечащего врача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ОГБУЗ «Детская областная клиническая больница»</a:t>
            </a:r>
          </a:p>
          <a:p>
            <a:pPr algn="just"/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97ADB8-7AF6-3F16-F7D4-306F2C4792C0}"/>
              </a:ext>
            </a:extLst>
          </p:cNvPr>
          <p:cNvSpPr txBox="1"/>
          <p:nvPr/>
        </p:nvSpPr>
        <p:spPr>
          <a:xfrm>
            <a:off x="2382871" y="81959"/>
            <a:ext cx="592606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ru-RU" sz="2000" b="1" i="0" u="none" strike="noStrike" kern="1200" normalizeH="0" baseline="0" noProof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ДОГОВОР О СЕТЕВОЙ ФОРМЕ РЕАЛИЗАЦИИ ОБРАЗОВАТЕЛЬНОЙ ПРОГРАММЫ </a:t>
            </a:r>
            <a:endParaRPr lang="ru-RU" sz="2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6752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1E68FC1-C899-EA6C-9862-1F94C26926A7}"/>
              </a:ext>
            </a:extLst>
          </p:cNvPr>
          <p:cNvSpPr/>
          <p:nvPr/>
        </p:nvSpPr>
        <p:spPr>
          <a:xfrm>
            <a:off x="1" y="6900531"/>
            <a:ext cx="10691812" cy="659144"/>
          </a:xfrm>
          <a:prstGeom prst="rect">
            <a:avLst/>
          </a:prstGeom>
          <a:solidFill>
            <a:srgbClr val="89EB13"/>
          </a:solidFill>
          <a:ln>
            <a:solidFill>
              <a:srgbClr val="89EB1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3E25717-1982-B925-6FC6-EE21AB772D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734" y="839543"/>
            <a:ext cx="8157155" cy="1829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ECCC1A6-A7F5-EA30-AB91-35367B7D29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0234" y="0"/>
            <a:ext cx="865707" cy="8718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E01846-14DD-A2BA-DC11-443AE24306A3}"/>
              </a:ext>
            </a:extLst>
          </p:cNvPr>
          <p:cNvSpPr txBox="1"/>
          <p:nvPr/>
        </p:nvSpPr>
        <p:spPr>
          <a:xfrm>
            <a:off x="0" y="983010"/>
            <a:ext cx="10691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ОСУЩЕСТВЛЕНИЕ ОБРАЗОВАТЕЛЬНОЙ ДЕЯТЕЛЬНОСТИ</a:t>
            </a:r>
          </a:p>
          <a:p>
            <a:pPr algn="ctr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РЕАЛИЗАЦИИ ОБРАЗОВАТЕЛЬНОЙ ПРОГРАММЫ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4AF8EF-3BE8-4A7A-AEE7-5A239A2B88DF}"/>
              </a:ext>
            </a:extLst>
          </p:cNvPr>
          <p:cNvSpPr txBox="1"/>
          <p:nvPr/>
        </p:nvSpPr>
        <p:spPr>
          <a:xfrm>
            <a:off x="1172647" y="2662872"/>
            <a:ext cx="89229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госпитальной педагогики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направляет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 на электронную почту Школы </a:t>
            </a:r>
            <a:br>
              <a:rPr kumimoji="0" lang="ru-RU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 поступлении обучающегося в больницу на длительное лечение (более 21 дня)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A42C5495-29E7-455C-8B34-46370A9C1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06" y="2533102"/>
            <a:ext cx="627939" cy="62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7743CA9-FD1E-44F6-BE6F-A02094A30EB7}"/>
              </a:ext>
            </a:extLst>
          </p:cNvPr>
          <p:cNvSpPr txBox="1"/>
          <p:nvPr/>
        </p:nvSpPr>
        <p:spPr>
          <a:xfrm>
            <a:off x="2678109" y="1832281"/>
            <a:ext cx="58657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срок не позднее 3 (трех) рабочих дней: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D05F04-C727-46EF-89F2-B00382FF0A2D}"/>
              </a:ext>
            </a:extLst>
          </p:cNvPr>
          <p:cNvSpPr txBox="1"/>
          <p:nvPr/>
        </p:nvSpPr>
        <p:spPr>
          <a:xfrm>
            <a:off x="1148600" y="3639021"/>
            <a:ext cx="89097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Договора Школа издает приказ о переводе обучающегося в ОГАОУ ОК «Алгоритм Успеха» на период длительного лечения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отчисления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Школы;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130B1F6B-A013-4050-9EA9-7A049F62CB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710" y="3687777"/>
            <a:ext cx="607936" cy="607936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CDC21C85-8337-4E49-B628-8FFDEE95AC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662" y="4649630"/>
            <a:ext cx="641985" cy="6419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DDFF14-85D7-90CB-F621-34157115A453}"/>
              </a:ext>
            </a:extLst>
          </p:cNvPr>
          <p:cNvSpPr txBox="1"/>
          <p:nvPr/>
        </p:nvSpPr>
        <p:spPr>
          <a:xfrm>
            <a:off x="1162646" y="4731856"/>
            <a:ext cx="88966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Центр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госпитальной педагогики издает приказ о зачислении обучающегося на период длительного лечения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после подписания Договора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326777-39A1-D8AE-2C18-F746DFEFAE2A}"/>
              </a:ext>
            </a:extLst>
          </p:cNvPr>
          <p:cNvSpPr txBox="1"/>
          <p:nvPr/>
        </p:nvSpPr>
        <p:spPr>
          <a:xfrm>
            <a:off x="1728473" y="69069"/>
            <a:ext cx="72364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ДОГОВОР О СЕТЕВОЙ ФОРМЕ РЕАЛИЗАЦИИ ОБРАЗОВАТЕЛЬНОЙ ПРОГРАММЫ </a:t>
            </a:r>
            <a:endParaRPr kumimoji="0" lang="ru-RU" sz="2000" b="1" i="0" u="none" strike="noStrike" kern="1200" cap="none" spc="0" normalizeH="0" baseline="0" noProof="0" dirty="0">
              <a:ln w="0"/>
              <a:solidFill>
                <a:srgbClr val="4472C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7996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896EAE4-CFF5-862E-0FCB-98D37D4870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332" y="933755"/>
            <a:ext cx="8157155" cy="1829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6887ECF-48D8-7683-8E4C-BB7159412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8335" y="101005"/>
            <a:ext cx="865707" cy="8718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55F2A4E-85E2-4CF2-9A2A-4A9F83AC23A5}"/>
              </a:ext>
            </a:extLst>
          </p:cNvPr>
          <p:cNvSpPr txBox="1"/>
          <p:nvPr/>
        </p:nvSpPr>
        <p:spPr>
          <a:xfrm>
            <a:off x="1093834" y="2245544"/>
            <a:ext cx="90036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госпитальной педагогики осуществляет обучение по индивидуальному учебному плану, который разрабатывается Центром;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E58080-DCFE-44F4-A2BB-00DA624DA5E0}"/>
              </a:ext>
            </a:extLst>
          </p:cNvPr>
          <p:cNvSpPr txBox="1"/>
          <p:nvPr/>
        </p:nvSpPr>
        <p:spPr>
          <a:xfrm>
            <a:off x="2246783" y="1700973"/>
            <a:ext cx="61998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ED7D31"/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срок не позднее 3 (трех) рабочих дней: 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0302198-7A94-4E6A-94A0-ECD50D6C2A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3865" y="3109345"/>
            <a:ext cx="2807323" cy="280966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ED002AD-0FA7-4C7E-95EB-0A6F5E6F17D9}"/>
              </a:ext>
            </a:extLst>
          </p:cNvPr>
          <p:cNvSpPr txBox="1"/>
          <p:nvPr/>
        </p:nvSpPr>
        <p:spPr>
          <a:xfrm>
            <a:off x="1093834" y="3367550"/>
            <a:ext cx="615282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Школа издает приказ о внесении изменений в образовательную программу на основании ИУП обучающегося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   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62CA93FC-AE3D-4536-8901-4A28541709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651" y="2138524"/>
            <a:ext cx="695053" cy="695053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C0BD18C7-2068-480F-85B9-68C1666020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098" y="4486298"/>
            <a:ext cx="695004" cy="695004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0BC3B33E-65A1-433E-8636-3159441F3A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8830" y="3356239"/>
            <a:ext cx="695004" cy="695004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AA63CA1B-3141-488B-B42C-AE140044EA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904955"/>
            <a:ext cx="10691813" cy="68802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33B560E-A109-42FC-9D29-EEC0D66C7F14}"/>
              </a:ext>
            </a:extLst>
          </p:cNvPr>
          <p:cNvSpPr txBox="1"/>
          <p:nvPr/>
        </p:nvSpPr>
        <p:spPr>
          <a:xfrm>
            <a:off x="1164704" y="4579802"/>
            <a:ext cx="60819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Школа направляет КТП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(по каждому предмету) </a:t>
            </a:r>
            <a:br>
              <a:rPr kumimoji="0" lang="ru-RU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электронную почту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 госпитальной педагогики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1C7F3F-A664-BD7A-2A25-B188EDB37755}"/>
              </a:ext>
            </a:extLst>
          </p:cNvPr>
          <p:cNvSpPr txBox="1"/>
          <p:nvPr/>
        </p:nvSpPr>
        <p:spPr>
          <a:xfrm>
            <a:off x="1938558" y="142118"/>
            <a:ext cx="716434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ДОГОВОР О СЕТЕВОЙ ФОРМЕ РЕАЛИЗАЦИИ ОБРАЗОВАТЕЛЬНОЙ ПРОГРАММЫ </a:t>
            </a:r>
            <a:endParaRPr kumimoji="0" lang="ru-RU" sz="2000" b="1" i="0" u="none" strike="noStrike" kern="1200" cap="none" spc="0" normalizeH="0" baseline="0" noProof="0" dirty="0">
              <a:ln w="0"/>
              <a:solidFill>
                <a:srgbClr val="4472C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8950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DB30DD34-9254-4839-BA27-4F4EFC921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6699" y="3216810"/>
            <a:ext cx="2421653" cy="295454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0DD31DB-7F07-1DD6-0F7F-3F9E75D689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905" y="830561"/>
            <a:ext cx="8157155" cy="1829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47F3130-B72F-4983-05A1-5DE2000795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7703" y="0"/>
            <a:ext cx="865707" cy="8718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07ECAFE-767B-4D3A-959E-EB40FA0E87A2}"/>
              </a:ext>
            </a:extLst>
          </p:cNvPr>
          <p:cNvSpPr txBox="1"/>
          <p:nvPr/>
        </p:nvSpPr>
        <p:spPr>
          <a:xfrm>
            <a:off x="2383486" y="1415209"/>
            <a:ext cx="657162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Промежуточная и итоговая (государственная итоговая) аттестация по Образовательной программе проводится Школой;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C0EEFA1-3EE5-46E2-A713-0E74CCF5C9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903664"/>
            <a:ext cx="10691813" cy="66976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CC38897-AF3D-4395-9C9F-A28FAF37A049}"/>
              </a:ext>
            </a:extLst>
          </p:cNvPr>
          <p:cNvSpPr txBox="1"/>
          <p:nvPr/>
        </p:nvSpPr>
        <p:spPr>
          <a:xfrm>
            <a:off x="2383486" y="4084866"/>
            <a:ext cx="534691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завершении длительного лечения (освоения Сетевой формы образовательной программы) обучающийся отчисляется из центра госпитальной педагогики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4210773-4C7D-465E-B5A6-ED88E18909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6705" y="1661523"/>
            <a:ext cx="244480" cy="281416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7EAF546-8F57-43BA-A434-97ED3EC991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1335" y="2903364"/>
            <a:ext cx="243861" cy="28044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25D8EE0F-6952-4DDB-BE28-2C3193EC40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37324" y="4144229"/>
            <a:ext cx="243861" cy="28044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F9837AA-06EC-4EE8-998F-DF08BFCA7062}"/>
              </a:ext>
            </a:extLst>
          </p:cNvPr>
          <p:cNvSpPr txBox="1"/>
          <p:nvPr/>
        </p:nvSpPr>
        <p:spPr>
          <a:xfrm>
            <a:off x="2368453" y="2476630"/>
            <a:ext cx="657162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Обучающимся, успешно прошедшим итоговую (государственную итоговую) аттестацию по Образовательной программе Базовой организации, выдается документ об образовании (аттестат) Школой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25CC9A-FFF3-D459-0DB4-8D9F53C1AA3C}"/>
              </a:ext>
            </a:extLst>
          </p:cNvPr>
          <p:cNvSpPr txBox="1"/>
          <p:nvPr/>
        </p:nvSpPr>
        <p:spPr>
          <a:xfrm>
            <a:off x="1658655" y="70201"/>
            <a:ext cx="737450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 w="0"/>
                <a:solidFill>
                  <a:srgbClr val="4472C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ДОГОВОР О СЕТЕВОЙ ФОРМЕ РЕАЛИЗАЦИИ ОБРАЗОВАТЕЛЬНОЙ ПРОГРАММЫ </a:t>
            </a:r>
            <a:endParaRPr kumimoji="0" lang="ru-RU" sz="2000" b="1" i="0" u="none" strike="noStrike" kern="1200" cap="none" spc="0" normalizeH="0" baseline="0" noProof="0" dirty="0">
              <a:ln w="0"/>
              <a:solidFill>
                <a:srgbClr val="4472C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3687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35749F4-7550-BB18-2BB2-C019C96F3CDB}"/>
              </a:ext>
            </a:extLst>
          </p:cNvPr>
          <p:cNvSpPr/>
          <p:nvPr/>
        </p:nvSpPr>
        <p:spPr>
          <a:xfrm>
            <a:off x="-1" y="6900530"/>
            <a:ext cx="10691813" cy="659144"/>
          </a:xfrm>
          <a:prstGeom prst="rect">
            <a:avLst/>
          </a:prstGeom>
          <a:solidFill>
            <a:srgbClr val="FC9024"/>
          </a:solidFill>
          <a:ln>
            <a:solidFill>
              <a:srgbClr val="FC902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49ABF00-CDB5-E75B-6A22-2EFCC7661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121" y="819321"/>
            <a:ext cx="8163252" cy="1829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75CD2C3-DB4F-F34C-0C84-C6215A2F96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4916" y="0"/>
            <a:ext cx="865707" cy="8718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931458-52C8-8A3B-9A41-73DD0A994A1F}"/>
              </a:ext>
            </a:extLst>
          </p:cNvPr>
          <p:cNvSpPr txBox="1"/>
          <p:nvPr/>
        </p:nvSpPr>
        <p:spPr>
          <a:xfrm>
            <a:off x="1386387" y="1890074"/>
            <a:ext cx="5352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b="1" i="0" u="none" strike="noStrike" kern="120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3. Срок действия Договора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B835A9-31B3-3D85-1B6E-75D5667E28CB}"/>
              </a:ext>
            </a:extLst>
          </p:cNvPr>
          <p:cNvSpPr txBox="1"/>
          <p:nvPr/>
        </p:nvSpPr>
        <p:spPr>
          <a:xfrm>
            <a:off x="1386387" y="2629216"/>
            <a:ext cx="5352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b="1" i="0" u="none" strike="noStrike" kern="120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4. Заключительные положения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EB2353-A189-0370-3BD4-CBDA1BA811B6}"/>
              </a:ext>
            </a:extLst>
          </p:cNvPr>
          <p:cNvSpPr txBox="1"/>
          <p:nvPr/>
        </p:nvSpPr>
        <p:spPr>
          <a:xfrm>
            <a:off x="1386387" y="3441598"/>
            <a:ext cx="5352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b="1" i="0" u="none" strike="noStrike" kern="120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5. Реквизиты и подписи Сторон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928B9A-D3BF-8523-D005-5AD4BD169C33}"/>
              </a:ext>
            </a:extLst>
          </p:cNvPr>
          <p:cNvSpPr txBox="1"/>
          <p:nvPr/>
        </p:nvSpPr>
        <p:spPr>
          <a:xfrm>
            <a:off x="1709648" y="40807"/>
            <a:ext cx="72741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ru-RU" sz="2400" b="1" i="0" u="none" strike="noStrike" kern="1200" normalizeH="0" baseline="0" noProof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ДОГОВОР О СЕТЕВОЙ ФОРМЕ РЕАЛИЗАЦИИ ОБРАЗОВАТЕЛЬНОЙ ПРОГРАММЫ </a:t>
            </a:r>
            <a:endParaRPr lang="ru-RU" sz="24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19AB0570-7F22-52FC-0934-649CE3FE8E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7646" y="2259406"/>
            <a:ext cx="4506121" cy="424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408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942E18C-2680-1C73-732A-0B915FE0A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" y="6902092"/>
            <a:ext cx="10691813" cy="65758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116D75F-3225-FADD-5F6C-8559961C7F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4280" y="790807"/>
            <a:ext cx="8163252" cy="1829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9C2C32B-8D70-4FF1-BB36-96EE57F2CB57}"/>
              </a:ext>
            </a:extLst>
          </p:cNvPr>
          <p:cNvSpPr txBox="1"/>
          <p:nvPr/>
        </p:nvSpPr>
        <p:spPr>
          <a:xfrm>
            <a:off x="2672612" y="178783"/>
            <a:ext cx="53481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КОНТАКТНЫЕ ДАННЫЕ</a:t>
            </a:r>
          </a:p>
        </p:txBody>
      </p:sp>
      <p:sp>
        <p:nvSpPr>
          <p:cNvPr id="2" name="Подзаголовок 2">
            <a:extLst>
              <a:ext uri="{FF2B5EF4-FFF2-40B4-BE49-F238E27FC236}">
                <a16:creationId xmlns:a16="http://schemas.microsoft.com/office/drawing/2014/main" id="{F181A4BA-9AAD-CF03-A218-8835466DC8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894795"/>
            <a:ext cx="10691813" cy="3591605"/>
          </a:xfrm>
        </p:spPr>
        <p:txBody>
          <a:bodyPr>
            <a:normAutofit/>
          </a:bodyPr>
          <a:lstStyle/>
          <a:p>
            <a:r>
              <a:rPr lang="ru-RU" sz="2400" b="1" i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Куренская</a:t>
            </a:r>
            <a:r>
              <a:rPr lang="ru-RU" sz="2400" b="1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Ираида Александровна,</a:t>
            </a:r>
          </a:p>
          <a:p>
            <a:r>
              <a:rPr lang="ru-RU" sz="2400" b="1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 структурного подразделения </a:t>
            </a:r>
          </a:p>
          <a:p>
            <a:r>
              <a:rPr lang="ru-RU" sz="2400" b="1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госпитальной педагогики»</a:t>
            </a:r>
          </a:p>
          <a:p>
            <a:r>
              <a:rPr lang="ru-RU" sz="2400" b="1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ОГАОУ ОК «Алгоритм Успеха»,</a:t>
            </a:r>
            <a:endParaRPr lang="ru-RU" sz="1100" b="1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89103216686,</a:t>
            </a:r>
            <a:endParaRPr lang="ru-RU" sz="110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ikyrenskaya@yandex.ru</a:t>
            </a:r>
            <a:endParaRPr lang="ru-RU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40190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742</TotalTime>
  <Words>441</Words>
  <Application>Microsoft Office PowerPoint</Application>
  <PresentationFormat>Произвольный</PresentationFormat>
  <Paragraphs>49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32</cp:revision>
  <dcterms:created xsi:type="dcterms:W3CDTF">2024-09-03T10:22:22Z</dcterms:created>
  <dcterms:modified xsi:type="dcterms:W3CDTF">2024-09-04T11:28:50Z</dcterms:modified>
</cp:coreProperties>
</file>